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40"/>
  </p:notesMasterIdLst>
  <p:handoutMasterIdLst>
    <p:handoutMasterId r:id="rId41"/>
  </p:handoutMasterIdLst>
  <p:sldIdLst>
    <p:sldId id="263" r:id="rId2"/>
    <p:sldId id="301" r:id="rId3"/>
    <p:sldId id="371" r:id="rId4"/>
    <p:sldId id="372" r:id="rId5"/>
    <p:sldId id="373" r:id="rId6"/>
    <p:sldId id="305" r:id="rId7"/>
    <p:sldId id="314" r:id="rId8"/>
    <p:sldId id="306" r:id="rId9"/>
    <p:sldId id="316" r:id="rId10"/>
    <p:sldId id="317" r:id="rId11"/>
    <p:sldId id="353" r:id="rId12"/>
    <p:sldId id="354" r:id="rId13"/>
    <p:sldId id="355" r:id="rId14"/>
    <p:sldId id="356" r:id="rId15"/>
    <p:sldId id="357" r:id="rId16"/>
    <p:sldId id="358" r:id="rId17"/>
    <p:sldId id="359" r:id="rId18"/>
    <p:sldId id="360" r:id="rId19"/>
    <p:sldId id="361" r:id="rId20"/>
    <p:sldId id="362" r:id="rId21"/>
    <p:sldId id="363" r:id="rId22"/>
    <p:sldId id="364" r:id="rId23"/>
    <p:sldId id="365" r:id="rId24"/>
    <p:sldId id="366" r:id="rId25"/>
    <p:sldId id="367" r:id="rId26"/>
    <p:sldId id="368" r:id="rId27"/>
    <p:sldId id="370" r:id="rId28"/>
    <p:sldId id="307" r:id="rId29"/>
    <p:sldId id="318" r:id="rId30"/>
    <p:sldId id="319" r:id="rId31"/>
    <p:sldId id="320" r:id="rId32"/>
    <p:sldId id="308" r:id="rId33"/>
    <p:sldId id="309" r:id="rId34"/>
    <p:sldId id="310" r:id="rId35"/>
    <p:sldId id="311" r:id="rId36"/>
    <p:sldId id="312" r:id="rId37"/>
    <p:sldId id="313" r:id="rId38"/>
    <p:sldId id="321" r:id="rId39"/>
  </p:sldIdLst>
  <p:sldSz cx="12192000" cy="6858000"/>
  <p:notesSz cx="6858000" cy="9144000"/>
  <p:embeddedFontLst>
    <p:embeddedFont>
      <p:font typeface="나눔고딕" panose="020D0604000000000000" pitchFamily="50" charset="-127"/>
      <p:regular r:id="rId42"/>
      <p:bold r:id="rId43"/>
    </p:embeddedFont>
    <p:embeddedFont>
      <p:font typeface="맑은 고딕" panose="020B0503020000020004" pitchFamily="50" charset="-127"/>
      <p:regular r:id="rId44"/>
      <p:bold r:id="rId45"/>
    </p:embeddedFon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Calibri Light" panose="020F0302020204030204" pitchFamily="34" charset="0"/>
      <p:regular r:id="rId50"/>
      <p:italic r:id="rId51"/>
    </p:embeddedFont>
    <p:embeddedFont>
      <p:font typeface="Cambria Math" panose="02040503050406030204" pitchFamily="18" charset="0"/>
      <p:regular r:id="rId52"/>
    </p:embeddedFont>
  </p:embeddedFontLst>
  <p:custShowLst>
    <p:custShow name="앙상블 설명1" id="0">
      <p:sldLst>
        <p:sld r:id="rId10"/>
      </p:sldLst>
    </p:custShow>
    <p:custShow name="정밀도" id="1">
      <p:sldLst>
        <p:sld r:id="rId30"/>
      </p:sldLst>
    </p:custShow>
    <p:custShow name="재현율" id="2">
      <p:sldLst>
        <p:sld r:id="rId31"/>
      </p:sldLst>
    </p:custShow>
    <p:custShow name="F1 score" id="3">
      <p:sldLst>
        <p:sld r:id="rId32"/>
      </p:sldLst>
    </p:custShow>
    <p:custShow name="n_estimators" id="4">
      <p:sldLst>
        <p:sld r:id="rId12"/>
      </p:sldLst>
    </p:custShow>
    <p:custShow name="criterion" id="5">
      <p:sldLst>
        <p:sld r:id="rId13"/>
      </p:sldLst>
    </p:custShow>
    <p:custShow name="max_depth" id="6">
      <p:sldLst>
        <p:sld r:id="rId14"/>
      </p:sldLst>
    </p:custShow>
    <p:custShow name="min_samples_split" id="7">
      <p:sldLst>
        <p:sld r:id="rId15"/>
      </p:sldLst>
    </p:custShow>
    <p:custShow name="min_samples_leaf" id="8">
      <p:sldLst>
        <p:sld r:id="rId16"/>
      </p:sldLst>
    </p:custShow>
    <p:custShow name="min_weight_fraction_leaf" id="9">
      <p:sldLst>
        <p:sld r:id="rId17"/>
      </p:sldLst>
    </p:custShow>
    <p:custShow name="max_features" id="10">
      <p:sldLst>
        <p:sld r:id="rId18"/>
      </p:sldLst>
    </p:custShow>
    <p:custShow name="max_leaf_nodes" id="11">
      <p:sldLst>
        <p:sld r:id="rId19"/>
      </p:sldLst>
    </p:custShow>
    <p:custShow name="min_impurity_decrease" id="12">
      <p:sldLst>
        <p:sld r:id="rId20"/>
      </p:sldLst>
    </p:custShow>
    <p:custShow name="min_impurity_split" id="13">
      <p:sldLst>
        <p:sld r:id="rId21"/>
      </p:sldLst>
    </p:custShow>
    <p:custShow name="bootstrap" id="14">
      <p:sldLst>
        <p:sld r:id="rId22"/>
      </p:sldLst>
    </p:custShow>
    <p:custShow name="oob_scroe" id="15">
      <p:sldLst>
        <p:sld r:id="rId23"/>
      </p:sldLst>
    </p:custShow>
    <p:custShow name="n_jobs" id="16">
      <p:sldLst>
        <p:sld r:id="rId24"/>
      </p:sldLst>
    </p:custShow>
    <p:custShow name="random_state" id="17">
      <p:sldLst>
        <p:sld r:id="rId25"/>
      </p:sldLst>
    </p:custShow>
    <p:custShow name="verbose" id="18">
      <p:sldLst>
        <p:sld r:id="rId26"/>
      </p:sldLst>
    </p:custShow>
    <p:custShow name="warm_start" id="19">
      <p:sldLst>
        <p:sld r:id="rId27"/>
      </p:sldLst>
    </p:custShow>
    <p:custShow name="class_weight" id="20">
      <p:sldLst>
        <p:sld r:id="rId28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0FF00"/>
    <a:srgbClr val="FF0000"/>
    <a:srgbClr val="0000FF"/>
    <a:srgbClr val="FF6464"/>
    <a:srgbClr val="E7E2E1"/>
    <a:srgbClr val="6464FF"/>
    <a:srgbClr val="FFFFFF"/>
    <a:srgbClr val="D8D8D8"/>
    <a:srgbClr val="6167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48" autoAdjust="0"/>
    <p:restoredTop sz="93154" autoAdjust="0"/>
  </p:normalViewPr>
  <p:slideViewPr>
    <p:cSldViewPr snapToGrid="0">
      <p:cViewPr>
        <p:scale>
          <a:sx n="100" d="100"/>
          <a:sy n="100" d="100"/>
        </p:scale>
        <p:origin x="72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19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mp>
</file>

<file path=ppt/media/image2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374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5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okJune/Rain-" TargetMode="Externa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669055" y="4036047"/>
            <a:ext cx="5178490" cy="2500656"/>
            <a:chOff x="5943600" y="3872152"/>
            <a:chExt cx="5178490" cy="2500656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3872152"/>
              <a:ext cx="2127380" cy="25006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3872152"/>
              <a:ext cx="3228399" cy="25006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이석준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2019.12.03.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4521706" y="1991736"/>
            <a:ext cx="3148588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2E38247F-9B13-43D2-982A-1E4FCACF7C6F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랜덤 포레스트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: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매개 변수</a:t>
                </a: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02372E7-BAA4-4EEE-9425-35C8BFEB5B02}"/>
                </a:ext>
              </a:extLst>
            </p:cNvPr>
            <p:cNvSpPr/>
            <p:nvPr/>
          </p:nvSpPr>
          <p:spPr>
            <a:xfrm>
              <a:off x="282834" y="1205180"/>
              <a:ext cx="11626330" cy="1639615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000" i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class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sklearn.ensemble.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RandomForestClassifier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=’warn’,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criterion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=’gini’,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max_depth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min_samples_split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=2,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=1,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min_weight_fraction_leaf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=0.0,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=’auto’,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min_impurity_decrease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=0.0,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min_impurity_split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bootstrap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=True,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oob_score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=False,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n_jobs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random_state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verbose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warm_start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=False,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class_weight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=None)</a:t>
              </a:r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86A109B-4FEE-49CE-8321-BBE48087AD20}"/>
                </a:ext>
              </a:extLst>
            </p:cNvPr>
            <p:cNvGrpSpPr/>
            <p:nvPr/>
          </p:nvGrpSpPr>
          <p:grpSpPr>
            <a:xfrm>
              <a:off x="282834" y="3087378"/>
              <a:ext cx="11626331" cy="3528026"/>
              <a:chOff x="282834" y="3087378"/>
              <a:chExt cx="11626331" cy="3528026"/>
            </a:xfrm>
          </p:grpSpPr>
          <p:sp>
            <p:nvSpPr>
              <p:cNvPr id="2" name="직사각형 1">
                <a:hlinkClick r:id="" action="ppaction://customshow?id=4&amp;return=true"/>
                <a:extLst>
                  <a:ext uri="{FF2B5EF4-FFF2-40B4-BE49-F238E27FC236}">
                    <a16:creationId xmlns:a16="http://schemas.microsoft.com/office/drawing/2014/main" id="{7A0DC1A3-B1B7-425B-9F72-4AC336B27100}"/>
                  </a:ext>
                </a:extLst>
              </p:cNvPr>
              <p:cNvSpPr/>
              <p:nvPr/>
            </p:nvSpPr>
            <p:spPr>
              <a:xfrm>
                <a:off x="282834" y="3087378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n_estimators</a:t>
                </a:r>
                <a:endParaRPr lang="ko-KR" altLang="en-US"/>
              </a:p>
            </p:txBody>
          </p:sp>
          <p:sp>
            <p:nvSpPr>
              <p:cNvPr id="31" name="직사각형 30">
                <a:hlinkClick r:id="" action="ppaction://customshow?id=5&amp;return=true"/>
                <a:extLst>
                  <a:ext uri="{FF2B5EF4-FFF2-40B4-BE49-F238E27FC236}">
                    <a16:creationId xmlns:a16="http://schemas.microsoft.com/office/drawing/2014/main" id="{B51C1004-EA94-40FF-B4D1-3F8547551671}"/>
                  </a:ext>
                </a:extLst>
              </p:cNvPr>
              <p:cNvSpPr/>
              <p:nvPr/>
            </p:nvSpPr>
            <p:spPr>
              <a:xfrm>
                <a:off x="4205416" y="3087378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criterion</a:t>
                </a:r>
                <a:endParaRPr lang="ko-KR" altLang="en-US"/>
              </a:p>
            </p:txBody>
          </p:sp>
          <p:sp>
            <p:nvSpPr>
              <p:cNvPr id="32" name="직사각형 31">
                <a:hlinkClick r:id="" action="ppaction://customshow?id=6&amp;return=true"/>
                <a:extLst>
                  <a:ext uri="{FF2B5EF4-FFF2-40B4-BE49-F238E27FC236}">
                    <a16:creationId xmlns:a16="http://schemas.microsoft.com/office/drawing/2014/main" id="{9D6C4EE2-9962-4548-9A0A-41027B4BE72C}"/>
                  </a:ext>
                </a:extLst>
              </p:cNvPr>
              <p:cNvSpPr/>
              <p:nvPr/>
            </p:nvSpPr>
            <p:spPr>
              <a:xfrm>
                <a:off x="8127998" y="3087378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max_depth</a:t>
                </a:r>
                <a:endParaRPr lang="ko-KR" altLang="en-US"/>
              </a:p>
            </p:txBody>
          </p:sp>
          <p:sp>
            <p:nvSpPr>
              <p:cNvPr id="33" name="직사각형 32">
                <a:hlinkClick r:id="" action="ppaction://customshow?id=19&amp;return=true"/>
                <a:extLst>
                  <a:ext uri="{FF2B5EF4-FFF2-40B4-BE49-F238E27FC236}">
                    <a16:creationId xmlns:a16="http://schemas.microsoft.com/office/drawing/2014/main" id="{C2CC77AC-99B6-4978-B94B-E86C6CFC80B0}"/>
                  </a:ext>
                </a:extLst>
              </p:cNvPr>
              <p:cNvSpPr/>
              <p:nvPr/>
            </p:nvSpPr>
            <p:spPr>
              <a:xfrm>
                <a:off x="282835" y="609598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warm_start</a:t>
                </a:r>
                <a:endParaRPr lang="ko-KR" altLang="en-US"/>
              </a:p>
            </p:txBody>
          </p:sp>
          <p:sp>
            <p:nvSpPr>
              <p:cNvPr id="34" name="직사각형 33">
                <a:hlinkClick r:id="" action="ppaction://customshow?id=20&amp;return=true"/>
                <a:extLst>
                  <a:ext uri="{FF2B5EF4-FFF2-40B4-BE49-F238E27FC236}">
                    <a16:creationId xmlns:a16="http://schemas.microsoft.com/office/drawing/2014/main" id="{97B5BF3D-661B-4E99-9526-4C4B8359AA36}"/>
                  </a:ext>
                </a:extLst>
              </p:cNvPr>
              <p:cNvSpPr/>
              <p:nvPr/>
            </p:nvSpPr>
            <p:spPr>
              <a:xfrm>
                <a:off x="4205417" y="609598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class_weight</a:t>
                </a:r>
                <a:endParaRPr lang="ko-KR" altLang="en-US"/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9F7A2E14-D81E-4397-B319-66A3F8081577}"/>
                  </a:ext>
                </a:extLst>
              </p:cNvPr>
              <p:cNvSpPr/>
              <p:nvPr/>
            </p:nvSpPr>
            <p:spPr>
              <a:xfrm>
                <a:off x="8127999" y="6095982"/>
                <a:ext cx="3781166" cy="51942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>
                <a:hlinkClick r:id="" action="ppaction://customshow?id=7&amp;return=true"/>
                <a:extLst>
                  <a:ext uri="{FF2B5EF4-FFF2-40B4-BE49-F238E27FC236}">
                    <a16:creationId xmlns:a16="http://schemas.microsoft.com/office/drawing/2014/main" id="{17406159-5B25-426C-B5AA-84F329268690}"/>
                  </a:ext>
                </a:extLst>
              </p:cNvPr>
              <p:cNvSpPr/>
              <p:nvPr/>
            </p:nvSpPr>
            <p:spPr>
              <a:xfrm>
                <a:off x="282835" y="3689099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min_samples_split</a:t>
                </a:r>
                <a:endParaRPr lang="ko-KR" altLang="en-US"/>
              </a:p>
            </p:txBody>
          </p:sp>
          <p:sp>
            <p:nvSpPr>
              <p:cNvPr id="37" name="직사각형 36">
                <a:hlinkClick r:id="" action="ppaction://customshow?id=8&amp;return=true"/>
                <a:extLst>
                  <a:ext uri="{FF2B5EF4-FFF2-40B4-BE49-F238E27FC236}">
                    <a16:creationId xmlns:a16="http://schemas.microsoft.com/office/drawing/2014/main" id="{760B4827-8231-4BBD-91B3-4EED396280F7}"/>
                  </a:ext>
                </a:extLst>
              </p:cNvPr>
              <p:cNvSpPr/>
              <p:nvPr/>
            </p:nvSpPr>
            <p:spPr>
              <a:xfrm>
                <a:off x="4205417" y="3689099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min_samples_leaf</a:t>
                </a:r>
                <a:endParaRPr lang="ko-KR" altLang="en-US"/>
              </a:p>
            </p:txBody>
          </p:sp>
          <p:sp>
            <p:nvSpPr>
              <p:cNvPr id="38" name="직사각형 37">
                <a:hlinkClick r:id="" action="ppaction://customshow?id=9&amp;return=true"/>
                <a:extLst>
                  <a:ext uri="{FF2B5EF4-FFF2-40B4-BE49-F238E27FC236}">
                    <a16:creationId xmlns:a16="http://schemas.microsoft.com/office/drawing/2014/main" id="{F08EC91B-EA5A-4F26-8DA2-9AAC7A90B11F}"/>
                  </a:ext>
                </a:extLst>
              </p:cNvPr>
              <p:cNvSpPr/>
              <p:nvPr/>
            </p:nvSpPr>
            <p:spPr>
              <a:xfrm>
                <a:off x="8127999" y="3689099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min_weight_fraction_leaf</a:t>
                </a:r>
                <a:endParaRPr lang="ko-KR" altLang="en-US"/>
              </a:p>
            </p:txBody>
          </p:sp>
          <p:sp>
            <p:nvSpPr>
              <p:cNvPr id="45" name="직사각형 44">
                <a:hlinkClick r:id="" action="ppaction://customshow?id=10&amp;return=true"/>
                <a:extLst>
                  <a:ext uri="{FF2B5EF4-FFF2-40B4-BE49-F238E27FC236}">
                    <a16:creationId xmlns:a16="http://schemas.microsoft.com/office/drawing/2014/main" id="{91783011-10AD-40DC-ADB9-A972CF5A4138}"/>
                  </a:ext>
                </a:extLst>
              </p:cNvPr>
              <p:cNvSpPr/>
              <p:nvPr/>
            </p:nvSpPr>
            <p:spPr>
              <a:xfrm>
                <a:off x="282835" y="4290820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max_features</a:t>
                </a:r>
                <a:endParaRPr lang="ko-KR" altLang="en-US"/>
              </a:p>
            </p:txBody>
          </p:sp>
          <p:sp>
            <p:nvSpPr>
              <p:cNvPr id="46" name="직사각형 45">
                <a:hlinkClick r:id="" action="ppaction://customshow?id=11&amp;return=true"/>
                <a:extLst>
                  <a:ext uri="{FF2B5EF4-FFF2-40B4-BE49-F238E27FC236}">
                    <a16:creationId xmlns:a16="http://schemas.microsoft.com/office/drawing/2014/main" id="{77DE31CF-2CEA-4FB6-A5DA-01D1E33B3189}"/>
                  </a:ext>
                </a:extLst>
              </p:cNvPr>
              <p:cNvSpPr/>
              <p:nvPr/>
            </p:nvSpPr>
            <p:spPr>
              <a:xfrm>
                <a:off x="4205417" y="4290820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max_leaf_nodes</a:t>
                </a:r>
                <a:endParaRPr lang="ko-KR" altLang="en-US"/>
              </a:p>
            </p:txBody>
          </p:sp>
          <p:sp>
            <p:nvSpPr>
              <p:cNvPr id="47" name="직사각형 46">
                <a:hlinkClick r:id="" action="ppaction://customshow?id=12&amp;return=true"/>
                <a:extLst>
                  <a:ext uri="{FF2B5EF4-FFF2-40B4-BE49-F238E27FC236}">
                    <a16:creationId xmlns:a16="http://schemas.microsoft.com/office/drawing/2014/main" id="{FC5F640F-8951-4E63-9146-BB408B3F468D}"/>
                  </a:ext>
                </a:extLst>
              </p:cNvPr>
              <p:cNvSpPr/>
              <p:nvPr/>
            </p:nvSpPr>
            <p:spPr>
              <a:xfrm>
                <a:off x="8127999" y="4290820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min_impurity_decrease</a:t>
                </a:r>
                <a:endParaRPr lang="ko-KR" altLang="en-US"/>
              </a:p>
            </p:txBody>
          </p:sp>
          <p:sp>
            <p:nvSpPr>
              <p:cNvPr id="48" name="직사각형 47">
                <a:hlinkClick r:id="" action="ppaction://customshow?id=13&amp;return=true"/>
                <a:extLst>
                  <a:ext uri="{FF2B5EF4-FFF2-40B4-BE49-F238E27FC236}">
                    <a16:creationId xmlns:a16="http://schemas.microsoft.com/office/drawing/2014/main" id="{5107BAF0-F6EA-4E72-8C6E-39FB7EA020BA}"/>
                  </a:ext>
                </a:extLst>
              </p:cNvPr>
              <p:cNvSpPr/>
              <p:nvPr/>
            </p:nvSpPr>
            <p:spPr>
              <a:xfrm>
                <a:off x="282835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min_impurity_split</a:t>
                </a:r>
                <a:endParaRPr lang="ko-KR" altLang="en-US"/>
              </a:p>
            </p:txBody>
          </p:sp>
          <p:sp>
            <p:nvSpPr>
              <p:cNvPr id="49" name="직사각형 48">
                <a:hlinkClick r:id="" action="ppaction://customshow?id=14&amp;return=true"/>
                <a:extLst>
                  <a:ext uri="{FF2B5EF4-FFF2-40B4-BE49-F238E27FC236}">
                    <a16:creationId xmlns:a16="http://schemas.microsoft.com/office/drawing/2014/main" id="{15922F13-C78B-4FB3-9BCF-CEDB98DC1674}"/>
                  </a:ext>
                </a:extLst>
              </p:cNvPr>
              <p:cNvSpPr/>
              <p:nvPr/>
            </p:nvSpPr>
            <p:spPr>
              <a:xfrm>
                <a:off x="4205417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bootstrap</a:t>
                </a:r>
                <a:endParaRPr lang="ko-KR" altLang="en-US"/>
              </a:p>
            </p:txBody>
          </p:sp>
          <p:sp>
            <p:nvSpPr>
              <p:cNvPr id="50" name="직사각형 49">
                <a:hlinkClick r:id="" action="ppaction://customshow?id=15&amp;return=true"/>
                <a:extLst>
                  <a:ext uri="{FF2B5EF4-FFF2-40B4-BE49-F238E27FC236}">
                    <a16:creationId xmlns:a16="http://schemas.microsoft.com/office/drawing/2014/main" id="{0B533FF7-DE48-477B-955F-5BCB253DB469}"/>
                  </a:ext>
                </a:extLst>
              </p:cNvPr>
              <p:cNvSpPr/>
              <p:nvPr/>
            </p:nvSpPr>
            <p:spPr>
              <a:xfrm>
                <a:off x="8127999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oob_score</a:t>
                </a:r>
                <a:endParaRPr lang="ko-KR" altLang="en-US"/>
              </a:p>
            </p:txBody>
          </p:sp>
          <p:sp>
            <p:nvSpPr>
              <p:cNvPr id="51" name="직사각형 50">
                <a:hlinkClick r:id="" action="ppaction://customshow?id=16&amp;return=true"/>
                <a:extLst>
                  <a:ext uri="{FF2B5EF4-FFF2-40B4-BE49-F238E27FC236}">
                    <a16:creationId xmlns:a16="http://schemas.microsoft.com/office/drawing/2014/main" id="{C89A7429-F649-45A5-AD3E-42BE82A1CDF2}"/>
                  </a:ext>
                </a:extLst>
              </p:cNvPr>
              <p:cNvSpPr/>
              <p:nvPr/>
            </p:nvSpPr>
            <p:spPr>
              <a:xfrm>
                <a:off x="282835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n_jobs</a:t>
                </a:r>
                <a:endParaRPr lang="ko-KR" altLang="en-US"/>
              </a:p>
            </p:txBody>
          </p:sp>
          <p:sp>
            <p:nvSpPr>
              <p:cNvPr id="52" name="직사각형 51">
                <a:hlinkClick r:id="" action="ppaction://customshow?id=17&amp;return=true"/>
                <a:extLst>
                  <a:ext uri="{FF2B5EF4-FFF2-40B4-BE49-F238E27FC236}">
                    <a16:creationId xmlns:a16="http://schemas.microsoft.com/office/drawing/2014/main" id="{EBF14D30-FA15-460A-9D09-BC74BF1DF283}"/>
                  </a:ext>
                </a:extLst>
              </p:cNvPr>
              <p:cNvSpPr/>
              <p:nvPr/>
            </p:nvSpPr>
            <p:spPr>
              <a:xfrm>
                <a:off x="4205417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random_state</a:t>
                </a:r>
                <a:endParaRPr lang="ko-KR" altLang="en-US"/>
              </a:p>
            </p:txBody>
          </p:sp>
          <p:sp>
            <p:nvSpPr>
              <p:cNvPr id="53" name="직사각형 52">
                <a:hlinkClick r:id="" action="ppaction://customshow?id=18&amp;return=true"/>
                <a:extLst>
                  <a:ext uri="{FF2B5EF4-FFF2-40B4-BE49-F238E27FC236}">
                    <a16:creationId xmlns:a16="http://schemas.microsoft.com/office/drawing/2014/main" id="{421E898C-25E7-482C-8845-08FBD0388BDF}"/>
                  </a:ext>
                </a:extLst>
              </p:cNvPr>
              <p:cNvSpPr/>
              <p:nvPr/>
            </p:nvSpPr>
            <p:spPr>
              <a:xfrm>
                <a:off x="8127999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verbose</a:t>
                </a:r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5488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integer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생성할 의사 결정 나무 개수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7636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criterion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string</a:t>
            </a: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default: gini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분할 품질을 측정하는 기능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지원되는 기준은 지니 불순물에 대한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gin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i’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와 정도 이득에 대한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entropy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137859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max_depth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integer,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나무의 최대 깊이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None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이면 모든 나뭇잎이 순수하거나 모든 나뭇잎이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min_samples_split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보다 적은 샘플이 포함될 때까지 노드가 확장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4959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min_samples_split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내부 노드를 분할하는 데 필요한 최소 샘플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*int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최소 숫자로 간주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*float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각 분할에 대한 최고 샘플 수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(ceil(min_samples_split * n_samples))</a:t>
            </a:r>
          </a:p>
        </p:txBody>
      </p:sp>
    </p:spTree>
    <p:extLst>
      <p:ext uri="{BB962C8B-B14F-4D97-AF65-F5344CB8AC3E}">
        <p14:creationId xmlns:p14="http://schemas.microsoft.com/office/powerpoint/2010/main" val="2537443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리프 노드에 있어야 하는 최소 샘플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깊이에서 분리 점은 각 왼쪽 및 오른쪽 분기에 최소한 훈련 샘플을 남겨 두는 경우에만 고려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 int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최소 숫자로 간주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 float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각 분할에 대한 최고 샘플 수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(ceil(min_samples_split * n_samples))</a:t>
            </a:r>
          </a:p>
        </p:txBody>
      </p:sp>
    </p:spTree>
    <p:extLst>
      <p:ext uri="{BB962C8B-B14F-4D97-AF65-F5344CB8AC3E}">
        <p14:creationId xmlns:p14="http://schemas.microsoft.com/office/powerpoint/2010/main" val="3981765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min_weight_fraction_leaf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리프 노드에 있어야 하는 총 중량의 최소 가중 비율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sample_weight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 제공되지 않은 경우 샘플의 가중치는 동일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7186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/>
              <p:nvPr/>
            </p:nvSpPr>
            <p:spPr>
              <a:xfrm>
                <a:off x="282834" y="1209462"/>
                <a:ext cx="11626330" cy="540594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- int,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float, string, None</a:t>
                </a:r>
              </a:p>
              <a:p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-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default: ‘auto’</a:t>
                </a:r>
              </a:p>
              <a:p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ko-KR" altLang="en-US" sz="25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트리별로 선책할 특성의 개수</a:t>
                </a:r>
                <a:endParaRPr lang="en-US" altLang="ko-KR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*int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각 트리에서의 특성의 개수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*float - int(max_features * n_features)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*’auto’ - ‘sqrt’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와 동일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*’sqrt’ -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ko-KR" sz="25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</m:ctrlPr>
                      </m:radPr>
                      <m:deg/>
                      <m:e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𝑛</m:t>
                        </m:r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_</m:t>
                        </m:r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𝑓𝑒𝑎𝑡𝑢𝑟𝑒𝑠</m:t>
                        </m:r>
                      </m:e>
                    </m:rad>
                  </m:oMath>
                </a14:m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*’log2’ - log2(n_features))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*None - n_fearues</a:t>
                </a:r>
              </a:p>
            </p:txBody>
          </p:sp>
        </mc:Choice>
        <mc:Fallback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34" y="1209462"/>
                <a:ext cx="11626330" cy="5405942"/>
              </a:xfrm>
              <a:prstGeom prst="rect">
                <a:avLst/>
              </a:prstGeom>
              <a:blipFill>
                <a:blip r:embed="rId2"/>
                <a:stretch>
                  <a:fillRect l="-785" t="-787"/>
                </a:stretch>
              </a:blipFill>
              <a:ln>
                <a:solidFill>
                  <a:srgbClr val="E7E2E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409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노드 최대 개수 제한 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*None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무제한의 리프 노드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2664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min_impurity_decrease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/>
              <p:nvPr/>
            </p:nvSpPr>
            <p:spPr>
              <a:xfrm>
                <a:off x="282836" y="1323762"/>
                <a:ext cx="11626330" cy="540594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- float</a:t>
                </a:r>
              </a:p>
              <a:p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-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default: 0</a:t>
                </a:r>
              </a:p>
              <a:p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ko-KR" altLang="en-US" sz="25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가중 불순물 감소 방정식 </a:t>
                </a:r>
                <a:endParaRPr lang="en-US" altLang="ko-KR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25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(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𝐼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−</m:t>
                      </m:r>
                      <m:f>
                        <m:fPr>
                          <m:ctrlP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𝑁𝑇𝑅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𝐼𝑅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𝑁𝑇𝐿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𝑁𝑇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𝐼𝐿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)</m:t>
                      </m:r>
                    </m:oMath>
                  </m:oMathPara>
                </a14:m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총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현재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*NTR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오른쪽 자식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*NTL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왼쪽 자식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불순물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(Impurity)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*IR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오른쪽 노드의 불순물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*IL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왼쪽 노드의 불순물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mc:Choice>
        <mc:Fallback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36" y="1323762"/>
                <a:ext cx="11626330" cy="5405942"/>
              </a:xfrm>
              <a:prstGeom prst="rect">
                <a:avLst/>
              </a:prstGeom>
              <a:blipFill>
                <a:blip r:embed="rId2"/>
                <a:stretch>
                  <a:fillRect l="-785" t="-787"/>
                </a:stretch>
              </a:blipFill>
              <a:ln>
                <a:solidFill>
                  <a:srgbClr val="E7E2E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507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목 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9133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min_impurity_split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1e-7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조기 정지 임계 값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불순물이 임계값을 초과하면 노드가 분리되고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그렇지 않으면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leaf</a:t>
            </a:r>
          </a:p>
        </p:txBody>
      </p:sp>
    </p:spTree>
    <p:extLst>
      <p:ext uri="{BB962C8B-B14F-4D97-AF65-F5344CB8AC3E}">
        <p14:creationId xmlns:p14="http://schemas.microsoft.com/office/powerpoint/2010/main" val="620931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bootstrap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True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주어진 훈련 데이터에서 중복을 허용하여 원 데이터셋과 같은 크기의 데이터 셋을 만드는 과정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*False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전체 데이터셋을 사용하여 각 트리를 생성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4322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oob_score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False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oob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평가 사용 여부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334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n_jobs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예측에 대해 병렬로 실행할 작업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*-1 -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프로세서를 사용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73282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random_state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RandomState instance,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*int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 생성기에서 사용하는 시드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*RandomState instance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 생성기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*None - np.random</a:t>
            </a:r>
          </a:p>
        </p:txBody>
      </p:sp>
    </p:spTree>
    <p:extLst>
      <p:ext uri="{BB962C8B-B14F-4D97-AF65-F5344CB8AC3E}">
        <p14:creationId xmlns:p14="http://schemas.microsoft.com/office/powerpoint/2010/main" val="7636422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verbose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예측할 때의 상세 정도를 조정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64011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warm_start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False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True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설정하면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이전 솔루션을 재사용하여 앙상블에 더 많은 추정치를 추가하고 그렇지 않으면 완전히 새로운 포레스트에 맞춤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49889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class_weight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dict, list of dicts, ‘balanced’, ‘balanced_subsample’,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클래스와 연관된 가중치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6481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EA1C52B2-3437-4E3E-9970-281857CCAF37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분류모델 성능 평가 지표</a:t>
                </a: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7F4FCBFC-8401-4103-93CD-33919C7D2300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hlinkClick r:id="" action="ppaction://customshow?id=1&amp;return=true"/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hlinkClick r:id="" action="ppaction://customshow?id=1&amp;return=true"/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hlinkClick r:id="" action="ppaction://customshow?id=2&amp;return=true"/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hlinkClick r:id="" action="ppaction://customshow?id=2&amp;return=true"/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hlinkClick r:id="" action="ppaction://customshow?id=3&amp;return=true"/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hlinkClick r:id="" action="ppaction://customshow?id=3&amp;return=true"/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4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5637810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41EE796C-F825-4826-89A7-8576130B46FA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정밀도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(Precision)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FF6464"/>
                </a:bgClr>
              </a:patt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FF0000"/>
                </a:bgClr>
              </a:patt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2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4BCF96-5FE5-497C-B683-CBC0BA0E81F8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 w="38100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중 </a:t>
                    </a:r>
                    <a:r>
                      <a:rPr lang="ko-KR" altLang="en-US" sz="2000" b="1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792" t="-997"/>
                    </a:stretch>
                  </a:blipFill>
                  <a:ln w="38100">
                    <a:solidFill>
                      <a:srgbClr val="FF0000"/>
                    </a:solidFill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1287136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F18F6A-507C-40E4-BB36-4D409D9B5975}"/>
              </a:ext>
            </a:extLst>
          </p:cNvPr>
          <p:cNvSpPr/>
          <p:nvPr/>
        </p:nvSpPr>
        <p:spPr>
          <a:xfrm>
            <a:off x="282834" y="0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E35CC7E-1351-4BA8-9D65-D1D17496B47A}"/>
              </a:ext>
            </a:extLst>
          </p:cNvPr>
          <p:cNvSpPr/>
          <p:nvPr/>
        </p:nvSpPr>
        <p:spPr>
          <a:xfrm>
            <a:off x="282834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CCF314-1F5B-42CB-AA0C-64F931D0C242}"/>
              </a:ext>
            </a:extLst>
          </p:cNvPr>
          <p:cNvSpPr/>
          <p:nvPr/>
        </p:nvSpPr>
        <p:spPr>
          <a:xfrm>
            <a:off x="10721389" y="-4271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35A71D7-D2C3-450B-924D-DAA8FAF4938C}"/>
              </a:ext>
            </a:extLst>
          </p:cNvPr>
          <p:cNvSpPr/>
          <p:nvPr/>
        </p:nvSpPr>
        <p:spPr>
          <a:xfrm>
            <a:off x="10721388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EF7FA51-28EF-4261-A98E-1FE6C83599AA}"/>
              </a:ext>
            </a:extLst>
          </p:cNvPr>
          <p:cNvSpPr/>
          <p:nvPr/>
        </p:nvSpPr>
        <p:spPr>
          <a:xfrm>
            <a:off x="10721387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E539B57-BF3E-4B4F-B6F5-DEC86FDE0A52}"/>
              </a:ext>
            </a:extLst>
          </p:cNvPr>
          <p:cNvSpPr/>
          <p:nvPr/>
        </p:nvSpPr>
        <p:spPr>
          <a:xfrm>
            <a:off x="282834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4" y="1205179"/>
            <a:ext cx="11626330" cy="54170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2115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ED7B6294-78D1-4843-A9B8-E2472BFE4E2C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재현율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(Recall)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6464FF"/>
                </a:bgClr>
              </a:patt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6464FF"/>
                </a:bgClr>
              </a:pattFill>
              <a:ln w="38100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2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799DCA2-2DC3-40A3-BCE2-1BDEA8B87CF2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 w="38100">
                    <a:solidFill>
                      <a:srgbClr val="0000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rgbClr val="6464FF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중 </a:t>
                    </a:r>
                    <a:r>
                      <a:rPr lang="ko-KR" altLang="en-US" sz="2000" b="1">
                        <a:solidFill>
                          <a:srgbClr val="0000FF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792" t="-997"/>
                    </a:stretch>
                  </a:blipFill>
                  <a:ln w="38100">
                    <a:solidFill>
                      <a:srgbClr val="0000FF"/>
                    </a:solidFill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24972846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2AB942C-7488-4379-9EB6-4D816FC548A4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F1 score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CF60BA25-2BFE-462C-9F4C-9851B7B76951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 w="38100">
                  <a:solidFill>
                    <a:srgbClr val="FF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</a:t>
                  </a:r>
                  <a:r>
                    <a:rPr lang="ko-KR" altLang="en-US" sz="2000" b="1">
                      <a:solidFill>
                        <a:srgbClr val="FF00FF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조화 평균</a:t>
                  </a:r>
                  <a:endParaRPr lang="en-US" altLang="ko-KR" sz="2000" b="1">
                    <a:solidFill>
                      <a:srgbClr val="FF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5"/>
                  <a:stretch>
                    <a:fillRect l="-792" t="-664"/>
                  </a:stretch>
                </a:blipFill>
                <a:ln w="38100">
                  <a:solidFill>
                    <a:srgbClr val="FF00FF"/>
                  </a:solidFill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11EB6D97-EC0E-43CA-B8E9-7A55E001DCE5}"/>
                </a:ext>
              </a:extLst>
            </p:cNvPr>
            <p:cNvGrpSpPr/>
            <p:nvPr/>
          </p:nvGrpSpPr>
          <p:grpSpPr>
            <a:xfrm>
              <a:off x="1148696" y="4746060"/>
              <a:ext cx="3481366" cy="1596612"/>
              <a:chOff x="657807" y="4746060"/>
              <a:chExt cx="3481366" cy="1596612"/>
            </a:xfrm>
          </p:grpSpPr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EE0D0550-4CFF-4841-9BCC-EF4197C166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74322" y="5135167"/>
                <a:ext cx="2428674" cy="807395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331FA6F4-C7B9-4BF1-839B-51A1BAD76F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74323" y="4746060"/>
                <a:ext cx="2428674" cy="1196502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422D7FCB-F3D6-4EC6-AB34-1F1DFBE87D6F}"/>
                  </a:ext>
                </a:extLst>
              </p:cNvPr>
              <p:cNvCxnSpPr/>
              <p:nvPr/>
            </p:nvCxnSpPr>
            <p:spPr>
              <a:xfrm>
                <a:off x="1274323" y="5135167"/>
                <a:ext cx="0" cy="80739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D646E388-542F-4E31-9721-0B0F309CC3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02996" y="4746060"/>
                <a:ext cx="0" cy="1196502"/>
              </a:xfrm>
              <a:prstGeom prst="line">
                <a:avLst/>
              </a:prstGeom>
              <a:ln w="3810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FF34214A-3F81-405A-A9CB-3F5301234AF3}"/>
                  </a:ext>
                </a:extLst>
              </p:cNvPr>
              <p:cNvCxnSpPr/>
              <p:nvPr/>
            </p:nvCxnSpPr>
            <p:spPr>
              <a:xfrm>
                <a:off x="2255123" y="5461000"/>
                <a:ext cx="0" cy="481562"/>
              </a:xfrm>
              <a:prstGeom prst="line">
                <a:avLst/>
              </a:prstGeom>
              <a:ln w="38100">
                <a:solidFill>
                  <a:srgbClr val="FF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C9A343A-847A-4635-A72D-5F9D31DD9466}"/>
                  </a:ext>
                </a:extLst>
              </p:cNvPr>
              <p:cNvSpPr txBox="1"/>
              <p:nvPr/>
            </p:nvSpPr>
            <p:spPr>
              <a:xfrm>
                <a:off x="657807" y="5942562"/>
                <a:ext cx="1233030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FF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Precision</a:t>
                </a:r>
                <a:endParaRPr lang="ko-KR" altLang="en-US" sz="2000" b="1">
                  <a:solidFill>
                    <a:srgbClr val="FF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0B138D8-E1B4-457E-AC16-C7D06FBC431A}"/>
                  </a:ext>
                </a:extLst>
              </p:cNvPr>
              <p:cNvSpPr txBox="1"/>
              <p:nvPr/>
            </p:nvSpPr>
            <p:spPr>
              <a:xfrm>
                <a:off x="3266818" y="5942562"/>
                <a:ext cx="87235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00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Recall</a:t>
                </a:r>
                <a:endParaRPr lang="ko-KR" altLang="en-US" sz="2000" b="1">
                  <a:solidFill>
                    <a:srgbClr val="0000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38B6240-3313-4778-B1DA-03B8B43B1111}"/>
                  </a:ext>
                </a:extLst>
              </p:cNvPr>
              <p:cNvSpPr txBox="1"/>
              <p:nvPr/>
            </p:nvSpPr>
            <p:spPr>
              <a:xfrm>
                <a:off x="1674675" y="4841569"/>
                <a:ext cx="116089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FF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F1 score</a:t>
                </a:r>
                <a:endParaRPr lang="ko-KR" altLang="en-US" sz="2000" b="1">
                  <a:solidFill>
                    <a:srgbClr val="FF00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41CC0E54-266A-4911-98B8-1B062107B489}"/>
                </a:ext>
              </a:extLst>
            </p:cNvPr>
            <p:cNvCxnSpPr>
              <a:cxnSpLocks/>
            </p:cNvCxnSpPr>
            <p:nvPr/>
          </p:nvCxnSpPr>
          <p:spPr>
            <a:xfrm>
              <a:off x="437143" y="5942562"/>
              <a:ext cx="490447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963062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분석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성능 향상 관련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성능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52560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71024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결론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48287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향후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59434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A590300-A68C-421A-8948-02A98952188A}"/>
              </a:ext>
            </a:extLst>
          </p:cNvPr>
          <p:cNvGrpSpPr/>
          <p:nvPr/>
        </p:nvGrpSpPr>
        <p:grpSpPr>
          <a:xfrm>
            <a:off x="282832" y="242596"/>
            <a:ext cx="11626334" cy="6379601"/>
            <a:chOff x="282832" y="242596"/>
            <a:chExt cx="11626334" cy="637960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Github </a:t>
                </a:r>
                <a:r>
                  <a:rPr lang="en-US" altLang="ko-KR" sz="2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en-US" altLang="ko-KR" sz="2000">
                    <a:hlinkClick r:id="rId2"/>
                  </a:rPr>
                  <a:t>https://github.com/SeokJune/Rain-</a:t>
                </a:r>
                <a:r>
                  <a:rPr lang="en-US" altLang="ko-KR" sz="2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  <a:endPara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B8EDE4A0-D50B-4BB3-BD5B-6EC03CA63F06}"/>
                </a:ext>
              </a:extLst>
            </p:cNvPr>
            <p:cNvSpPr/>
            <p:nvPr/>
          </p:nvSpPr>
          <p:spPr>
            <a:xfrm>
              <a:off x="282832" y="1205180"/>
              <a:ext cx="11626331" cy="5417017"/>
            </a:xfrm>
            <a:prstGeom prst="rect">
              <a:avLst/>
            </a:prstGeom>
            <a:solidFill>
              <a:srgbClr val="E7E2E1"/>
            </a:solidFill>
            <a:ln>
              <a:solidFill>
                <a:srgbClr val="E7E2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532340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0CDA0D-D2B5-4F4E-90A8-C7D2E3321887}"/>
              </a:ext>
            </a:extLst>
          </p:cNvPr>
          <p:cNvSpPr txBox="1"/>
          <p:nvPr/>
        </p:nvSpPr>
        <p:spPr>
          <a:xfrm>
            <a:off x="3130284" y="1843951"/>
            <a:ext cx="5931432" cy="3170099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2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27921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F18F6A-507C-40E4-BB36-4D409D9B5975}"/>
              </a:ext>
            </a:extLst>
          </p:cNvPr>
          <p:cNvSpPr/>
          <p:nvPr/>
        </p:nvSpPr>
        <p:spPr>
          <a:xfrm>
            <a:off x="282834" y="0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E35CC7E-1351-4BA8-9D65-D1D17496B47A}"/>
              </a:ext>
            </a:extLst>
          </p:cNvPr>
          <p:cNvSpPr/>
          <p:nvPr/>
        </p:nvSpPr>
        <p:spPr>
          <a:xfrm>
            <a:off x="282834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CCF314-1F5B-42CB-AA0C-64F931D0C242}"/>
              </a:ext>
            </a:extLst>
          </p:cNvPr>
          <p:cNvSpPr/>
          <p:nvPr/>
        </p:nvSpPr>
        <p:spPr>
          <a:xfrm>
            <a:off x="10721389" y="-4271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35A71D7-D2C3-450B-924D-DAA8FAF4938C}"/>
              </a:ext>
            </a:extLst>
          </p:cNvPr>
          <p:cNvSpPr/>
          <p:nvPr/>
        </p:nvSpPr>
        <p:spPr>
          <a:xfrm>
            <a:off x="10721388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EF7FA51-28EF-4261-A98E-1FE6C83599AA}"/>
              </a:ext>
            </a:extLst>
          </p:cNvPr>
          <p:cNvSpPr/>
          <p:nvPr/>
        </p:nvSpPr>
        <p:spPr>
          <a:xfrm>
            <a:off x="10721387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E539B57-BF3E-4B4F-B6F5-DEC86FDE0A52}"/>
              </a:ext>
            </a:extLst>
          </p:cNvPr>
          <p:cNvSpPr/>
          <p:nvPr/>
        </p:nvSpPr>
        <p:spPr>
          <a:xfrm>
            <a:off x="282834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4" y="1205179"/>
            <a:ext cx="11626330" cy="54170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410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6" y="1198381"/>
            <a:ext cx="11626330" cy="5417023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기상청에서 제공하는 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61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기상 요소로 구성된 과거 데이터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(2010~2019)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수집 및 가공 후 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포레스트 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(Random Forest)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훈련 및 검증 과정을 통해  가장 높은 적중률을 보이는 최종 훈련 모델을 도출하고자 한다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66366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4F46465A-1D5F-42C1-9A43-B207177E557D}"/>
              </a:ext>
            </a:extLst>
          </p:cNvPr>
          <p:cNvGrpSpPr/>
          <p:nvPr/>
        </p:nvGrpSpPr>
        <p:grpSpPr>
          <a:xfrm>
            <a:off x="656974" y="1249415"/>
            <a:ext cx="10935202" cy="5435109"/>
            <a:chOff x="553553" y="1249415"/>
            <a:chExt cx="10935202" cy="5435109"/>
          </a:xfrm>
        </p:grpSpPr>
        <p:sp>
          <p:nvSpPr>
            <p:cNvPr id="17" name="모서리가 둥근 직사각형 1">
              <a:extLst>
                <a:ext uri="{FF2B5EF4-FFF2-40B4-BE49-F238E27FC236}">
                  <a16:creationId xmlns:a16="http://schemas.microsoft.com/office/drawing/2014/main" id="{68A27767-6CD8-4B74-B2BA-0518FD02DB31}"/>
                </a:ext>
              </a:extLst>
            </p:cNvPr>
            <p:cNvSpPr/>
            <p:nvPr/>
          </p:nvSpPr>
          <p:spPr>
            <a:xfrm>
              <a:off x="553553" y="1249415"/>
              <a:ext cx="4320000" cy="612000"/>
            </a:xfrm>
            <a:prstGeom prst="round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시작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F95A327-AEF7-4DA7-8F2F-F7D88C704C7C}"/>
                </a:ext>
              </a:extLst>
            </p:cNvPr>
            <p:cNvSpPr/>
            <p:nvPr/>
          </p:nvSpPr>
          <p:spPr>
            <a:xfrm>
              <a:off x="553553" y="2455192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기후 데이터 수집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5D978A5-D54C-4649-AA92-9344AEE89B54}"/>
                </a:ext>
              </a:extLst>
            </p:cNvPr>
            <p:cNvSpPr/>
            <p:nvPr/>
          </p:nvSpPr>
          <p:spPr>
            <a:xfrm>
              <a:off x="553553" y="4866746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기후 데이터 가공</a:t>
              </a:r>
            </a:p>
          </p:txBody>
        </p:sp>
        <p:sp>
          <p:nvSpPr>
            <p:cNvPr id="20" name="평행 사변형 19">
              <a:extLst>
                <a:ext uri="{FF2B5EF4-FFF2-40B4-BE49-F238E27FC236}">
                  <a16:creationId xmlns:a16="http://schemas.microsoft.com/office/drawing/2014/main" id="{5F7E0F12-13AC-4ED1-8D83-03BA47FC367B}"/>
                </a:ext>
              </a:extLst>
            </p:cNvPr>
            <p:cNvSpPr/>
            <p:nvPr/>
          </p:nvSpPr>
          <p:spPr>
            <a:xfrm>
              <a:off x="553553" y="3660969"/>
              <a:ext cx="4320000" cy="612000"/>
            </a:xfrm>
            <a:prstGeom prst="parallelogram">
              <a:avLst>
                <a:gd name="adj" fmla="val 75271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일별 기후 데이터</a:t>
              </a:r>
            </a:p>
          </p:txBody>
        </p:sp>
        <p:sp>
          <p:nvSpPr>
            <p:cNvPr id="21" name="평행 사변형 20">
              <a:extLst>
                <a:ext uri="{FF2B5EF4-FFF2-40B4-BE49-F238E27FC236}">
                  <a16:creationId xmlns:a16="http://schemas.microsoft.com/office/drawing/2014/main" id="{7E3D0B65-4D5F-4B91-9DE2-D4E6478A8C21}"/>
                </a:ext>
              </a:extLst>
            </p:cNvPr>
            <p:cNvSpPr/>
            <p:nvPr/>
          </p:nvSpPr>
          <p:spPr>
            <a:xfrm>
              <a:off x="553553" y="6072524"/>
              <a:ext cx="4320000" cy="612000"/>
            </a:xfrm>
            <a:prstGeom prst="parallelogram">
              <a:avLst>
                <a:gd name="adj" fmla="val 79065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전처리 데이터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A51F064-B028-4291-BCAD-6ACBFFDEC6B8}"/>
                </a:ext>
              </a:extLst>
            </p:cNvPr>
            <p:cNvSpPr/>
            <p:nvPr/>
          </p:nvSpPr>
          <p:spPr>
            <a:xfrm>
              <a:off x="5978118" y="2418011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 </a:t>
              </a:r>
              <a:r>
                <a:rPr lang="ko-KR" altLang="en-US" sz="2500" b="1" dirty="0" err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포레스트</a:t>
              </a:r>
              <a:endParaRPr lang="ko-KR" altLang="en-US" sz="25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3" name="다이아몬드 22">
              <a:extLst>
                <a:ext uri="{FF2B5EF4-FFF2-40B4-BE49-F238E27FC236}">
                  <a16:creationId xmlns:a16="http://schemas.microsoft.com/office/drawing/2014/main" id="{BBBA0A30-66DA-4242-ACB3-6B5E349F53B2}"/>
                </a:ext>
              </a:extLst>
            </p:cNvPr>
            <p:cNvSpPr/>
            <p:nvPr/>
          </p:nvSpPr>
          <p:spPr>
            <a:xfrm>
              <a:off x="5978118" y="4230288"/>
              <a:ext cx="4320000" cy="612000"/>
            </a:xfrm>
            <a:prstGeom prst="diamond">
              <a:avLst/>
            </a:prstGeom>
            <a:solidFill>
              <a:srgbClr val="FF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Top(</a:t>
              </a:r>
              <a:r>
                <a:rPr lang="ko-KR" altLang="en-US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성능</a:t>
              </a:r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endParaRPr lang="ko-KR" altLang="en-US" sz="25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4" name="평행 사변형 23">
              <a:extLst>
                <a:ext uri="{FF2B5EF4-FFF2-40B4-BE49-F238E27FC236}">
                  <a16:creationId xmlns:a16="http://schemas.microsoft.com/office/drawing/2014/main" id="{126DB4D7-4CAD-4C75-90BE-A70E98811FA4}"/>
                </a:ext>
              </a:extLst>
            </p:cNvPr>
            <p:cNvSpPr/>
            <p:nvPr/>
          </p:nvSpPr>
          <p:spPr>
            <a:xfrm>
              <a:off x="5978118" y="6042565"/>
              <a:ext cx="4320000" cy="612000"/>
            </a:xfrm>
            <a:prstGeom prst="parallelogram">
              <a:avLst>
                <a:gd name="adj" fmla="val 85479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훈련 모델</a:t>
              </a: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7149C2D5-0E16-4575-ACD8-3A703902751A}"/>
                </a:ext>
              </a:extLst>
            </p:cNvPr>
            <p:cNvCxnSpPr>
              <a:cxnSpLocks/>
              <a:stCxn id="21" idx="2"/>
              <a:endCxn id="22" idx="1"/>
            </p:cNvCxnSpPr>
            <p:nvPr/>
          </p:nvCxnSpPr>
          <p:spPr>
            <a:xfrm flipV="1">
              <a:off x="4631614" y="2724011"/>
              <a:ext cx="1346504" cy="3654513"/>
            </a:xfrm>
            <a:prstGeom prst="bentConnector3">
              <a:avLst>
                <a:gd name="adj1" fmla="val 50000"/>
              </a:avLst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연결선: 꺾임 43">
              <a:extLst>
                <a:ext uri="{FF2B5EF4-FFF2-40B4-BE49-F238E27FC236}">
                  <a16:creationId xmlns:a16="http://schemas.microsoft.com/office/drawing/2014/main" id="{BEA6B031-464D-4961-8C15-4BFF6FE79073}"/>
                </a:ext>
              </a:extLst>
            </p:cNvPr>
            <p:cNvCxnSpPr/>
            <p:nvPr/>
          </p:nvCxnSpPr>
          <p:spPr>
            <a:xfrm flipV="1">
              <a:off x="10298118" y="2724011"/>
              <a:ext cx="12700" cy="1812277"/>
            </a:xfrm>
            <a:prstGeom prst="bentConnector3">
              <a:avLst>
                <a:gd name="adj1" fmla="val 3825000"/>
              </a:avLst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FAD57FC2-DBA3-471A-956F-76619CA15D45}"/>
                </a:ext>
              </a:extLst>
            </p:cNvPr>
            <p:cNvCxnSpPr>
              <a:stCxn id="20" idx="4"/>
              <a:endCxn id="19" idx="0"/>
            </p:cNvCxnSpPr>
            <p:nvPr/>
          </p:nvCxnSpPr>
          <p:spPr>
            <a:xfrm>
              <a:off x="2713553" y="4272969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7B73AEEE-F05E-46D1-89B5-70F84A727F3C}"/>
                </a:ext>
              </a:extLst>
            </p:cNvPr>
            <p:cNvCxnSpPr>
              <a:cxnSpLocks/>
              <a:stCxn id="19" idx="2"/>
              <a:endCxn id="21" idx="0"/>
            </p:cNvCxnSpPr>
            <p:nvPr/>
          </p:nvCxnSpPr>
          <p:spPr>
            <a:xfrm>
              <a:off x="2713553" y="5478746"/>
              <a:ext cx="0" cy="593778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E288288A-7BF5-4A65-80FD-579D3ACB14E5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>
              <a:off x="8138118" y="3030011"/>
              <a:ext cx="0" cy="12002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1B703BAE-D317-4051-8CD4-6523DBBECAE1}"/>
                </a:ext>
              </a:extLst>
            </p:cNvPr>
            <p:cNvCxnSpPr>
              <a:cxnSpLocks/>
            </p:cNvCxnSpPr>
            <p:nvPr/>
          </p:nvCxnSpPr>
          <p:spPr>
            <a:xfrm>
              <a:off x="8138118" y="4842288"/>
              <a:ext cx="0" cy="12002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화살표 연결선 86">
              <a:extLst>
                <a:ext uri="{FF2B5EF4-FFF2-40B4-BE49-F238E27FC236}">
                  <a16:creationId xmlns:a16="http://schemas.microsoft.com/office/drawing/2014/main" id="{7887C2EB-CD0A-44E8-85BF-B3A25E62E794}"/>
                </a:ext>
              </a:extLst>
            </p:cNvPr>
            <p:cNvCxnSpPr>
              <a:cxnSpLocks/>
              <a:stCxn id="17" idx="2"/>
              <a:endCxn id="18" idx="0"/>
            </p:cNvCxnSpPr>
            <p:nvPr/>
          </p:nvCxnSpPr>
          <p:spPr>
            <a:xfrm>
              <a:off x="2713553" y="1861415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20D492F7-7767-4483-89DB-A06613EB0A0A}"/>
                </a:ext>
              </a:extLst>
            </p:cNvPr>
            <p:cNvCxnSpPr>
              <a:cxnSpLocks/>
              <a:stCxn id="18" idx="2"/>
              <a:endCxn id="20" idx="0"/>
            </p:cNvCxnSpPr>
            <p:nvPr/>
          </p:nvCxnSpPr>
          <p:spPr>
            <a:xfrm>
              <a:off x="2713553" y="3067192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3682F369-95FF-4BFB-B807-701BACE7D7AF}"/>
                </a:ext>
              </a:extLst>
            </p:cNvPr>
            <p:cNvSpPr/>
            <p:nvPr/>
          </p:nvSpPr>
          <p:spPr>
            <a:xfrm>
              <a:off x="10822755" y="3407742"/>
              <a:ext cx="666000" cy="4448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NO</a:t>
              </a:r>
              <a:endParaRPr lang="ko-KR" altLang="en-US" sz="2500" b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DF84B019-56A9-4430-AE16-21C9799DA744}"/>
                </a:ext>
              </a:extLst>
            </p:cNvPr>
            <p:cNvSpPr/>
            <p:nvPr/>
          </p:nvSpPr>
          <p:spPr>
            <a:xfrm>
              <a:off x="8164938" y="5220019"/>
              <a:ext cx="786671" cy="4448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YES</a:t>
              </a:r>
              <a:endParaRPr lang="ko-KR" altLang="en-US" sz="2500" b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5323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962CE10-B031-4DCE-9F04-0188190211DF}"/>
              </a:ext>
            </a:extLst>
          </p:cNvPr>
          <p:cNvGrpSpPr/>
          <p:nvPr/>
        </p:nvGrpSpPr>
        <p:grpSpPr>
          <a:xfrm>
            <a:off x="282834" y="242596"/>
            <a:ext cx="11626332" cy="5527233"/>
            <a:chOff x="282834" y="242596"/>
            <a:chExt cx="11626332" cy="5527233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데이터 수집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및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저장</a:t>
                </a:r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319A76-5D57-4E06-9743-F017F76A1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" t="1" r="109" b="31046"/>
            <a:stretch/>
          </p:blipFill>
          <p:spPr>
            <a:xfrm>
              <a:off x="282834" y="1205181"/>
              <a:ext cx="11626332" cy="416453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1B467AD-0184-4E1B-8AE6-9846A1F52CCC}"/>
                </a:ext>
              </a:extLst>
            </p:cNvPr>
            <p:cNvSpPr txBox="1"/>
            <p:nvPr/>
          </p:nvSpPr>
          <p:spPr>
            <a:xfrm>
              <a:off x="6453824" y="5369719"/>
              <a:ext cx="545534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lstStyle/>
            <a:p>
              <a:pPr algn="r"/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출처</a:t>
              </a:r>
              <a:r>
                <a:rPr lang="en-US" altLang="ko-KR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</a:t>
              </a:r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기상자료개방포털</a:t>
              </a:r>
              <a:r>
                <a:rPr lang="en-US" altLang="ko-KR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(www.data.kma.go.kr)</a:t>
              </a:r>
              <a:endPara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6619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F26C01E-7002-4B35-A5EE-746B9744A408}"/>
              </a:ext>
            </a:extLst>
          </p:cNvPr>
          <p:cNvGrpSpPr/>
          <p:nvPr/>
        </p:nvGrpSpPr>
        <p:grpSpPr>
          <a:xfrm>
            <a:off x="282834" y="242596"/>
            <a:ext cx="11626332" cy="2427211"/>
            <a:chOff x="282834" y="242596"/>
            <a:chExt cx="11626332" cy="242721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데이터 전처리 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가공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319A76-5D57-4E06-9743-F017F76A1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" t="75695" r="109"/>
            <a:stretch/>
          </p:blipFill>
          <p:spPr>
            <a:xfrm>
              <a:off x="282834" y="1201851"/>
              <a:ext cx="11626332" cy="14679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2421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95D2163-6201-4CF1-A95E-290E5985E91A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621F581-C819-4924-8AFA-4ABA14DD9FD5}"/>
                </a:ext>
              </a:extLst>
            </p:cNvPr>
            <p:cNvSpPr/>
            <p:nvPr/>
          </p:nvSpPr>
          <p:spPr>
            <a:xfrm>
              <a:off x="282834" y="1205180"/>
              <a:ext cx="5590065" cy="5410224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랜덤 포레스트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72D67400-8A74-40A4-93AC-E620F4FE62A4}"/>
                </a:ext>
              </a:extLst>
            </p:cNvPr>
            <p:cNvSpPr/>
            <p:nvPr/>
          </p:nvSpPr>
          <p:spPr>
            <a:xfrm>
              <a:off x="6149134" y="1211984"/>
              <a:ext cx="5760030" cy="1814020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 포레스트 정의</a:t>
              </a:r>
              <a:endPara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랜덤 포레스트는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회귀 분석 등에 사용되는 앙상블 학습 방법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일종으로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훈련 과정에서 구성한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다수의 결정 트리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로부터 분류 또는 평균 예측치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회귀 분석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출력함으로써 동작한다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C670FEA-9C78-468A-89D7-1CB0975FB3D3}"/>
                </a:ext>
              </a:extLst>
            </p:cNvPr>
            <p:cNvSpPr/>
            <p:nvPr/>
          </p:nvSpPr>
          <p:spPr>
            <a:xfrm>
              <a:off x="6149134" y="3262570"/>
              <a:ext cx="5760030" cy="3352833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분석 과정</a:t>
              </a:r>
              <a:endPara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데이터로부터 중복을 허용하는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복수의 표본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(Subsample)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생성</a:t>
              </a: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가지치기를 하지 않은 최대 의사 결정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및 회귀분석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구성함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단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분기를 수행하는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Node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는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으로 추출되는 변수 중에서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최선의 변수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(Prediction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 선정</a:t>
              </a: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다수의 결정 트리에서 구한 최선의 변수들을 모아 다수결로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결과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(Final prediction)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도출</a:t>
              </a:r>
            </a:p>
          </p:txBody>
        </p:sp>
        <p:sp>
          <p:nvSpPr>
            <p:cNvPr id="4" name="직사각형 3">
              <a:hlinkClick r:id="" action="ppaction://customshow?id=0&amp;return=true"/>
              <a:extLst>
                <a:ext uri="{FF2B5EF4-FFF2-40B4-BE49-F238E27FC236}">
                  <a16:creationId xmlns:a16="http://schemas.microsoft.com/office/drawing/2014/main" id="{49AEDE34-7BE6-438D-9097-A5AD6EB51F47}"/>
                </a:ext>
              </a:extLst>
            </p:cNvPr>
            <p:cNvSpPr/>
            <p:nvPr/>
          </p:nvSpPr>
          <p:spPr>
            <a:xfrm>
              <a:off x="6125265" y="2064167"/>
              <a:ext cx="2028918" cy="3582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 학습 방법</a:t>
              </a:r>
              <a:endParaRPr lang="ko-KR" altLang="en-US" sz="2000"/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80DC30CC-126C-40EB-BC2F-A14D2CDBC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8520" y="1433520"/>
              <a:ext cx="5158694" cy="495354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DD07332-D24D-4CC4-BBAF-688658628341}"/>
                </a:ext>
              </a:extLst>
            </p:cNvPr>
            <p:cNvSpPr/>
            <p:nvPr/>
          </p:nvSpPr>
          <p:spPr>
            <a:xfrm>
              <a:off x="498520" y="1543187"/>
              <a:ext cx="5158694" cy="126768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FF0000"/>
                  </a:solidFill>
                  <a:latin typeface="+mn-ea"/>
                </a:rPr>
                <a:t>1</a:t>
              </a:r>
              <a:endParaRPr lang="ko-KR" altLang="en-US" sz="2000">
                <a:solidFill>
                  <a:srgbClr val="FF0000"/>
                </a:solidFill>
                <a:latin typeface="+mn-ea"/>
              </a:endParaRPr>
            </a:p>
          </p:txBody>
        </p:sp>
      </p:grpSp>
      <p:pic>
        <p:nvPicPr>
          <p:cNvPr id="31" name="화면 녹화 29">
            <a:hlinkClick r:id="" action="ppaction://media"/>
            <a:extLst>
              <a:ext uri="{FF2B5EF4-FFF2-40B4-BE49-F238E27FC236}">
                <a16:creationId xmlns:a16="http://schemas.microsoft.com/office/drawing/2014/main" id="{C4E63706-EA8B-446F-828F-70EC5A6CED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책갈피 1" time="0"/>
                    <p14:bmk name="책갈피 2" time="5032.9565"/>
                  </p14:bmkLst>
                </p14:media>
              </p:ext>
            </p:extLst>
          </p:nvPr>
        </p:nvPicPr>
        <p:blipFill rotWithShape="1">
          <a:blip r:embed="rId5"/>
          <a:srcRect l="326" t="7672" r="-1"/>
          <a:stretch/>
        </p:blipFill>
        <p:spPr>
          <a:xfrm>
            <a:off x="515360" y="2920536"/>
            <a:ext cx="5141851" cy="346652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D04E5A65-CF58-4678-AC63-8B6E25E5D132}"/>
              </a:ext>
            </a:extLst>
          </p:cNvPr>
          <p:cNvGrpSpPr/>
          <p:nvPr/>
        </p:nvGrpSpPr>
        <p:grpSpPr>
          <a:xfrm>
            <a:off x="498519" y="3173063"/>
            <a:ext cx="5158694" cy="3004085"/>
            <a:chOff x="498519" y="3173063"/>
            <a:chExt cx="5158694" cy="3004085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11F9B0F-80FD-4C9A-A245-27FF8837FB46}"/>
                </a:ext>
              </a:extLst>
            </p:cNvPr>
            <p:cNvSpPr/>
            <p:nvPr/>
          </p:nvSpPr>
          <p:spPr>
            <a:xfrm>
              <a:off x="498519" y="3173063"/>
              <a:ext cx="5158694" cy="1953413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B050"/>
                  </a:solidFill>
                  <a:latin typeface="+mn-ea"/>
                </a:rPr>
                <a:t>2</a:t>
              </a:r>
              <a:endParaRPr lang="ko-KR" altLang="en-US" sz="2000">
                <a:solidFill>
                  <a:srgbClr val="00B050"/>
                </a:solidFill>
                <a:latin typeface="+mn-ea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7E93615-09AC-44E7-A6AD-7A1945C02910}"/>
                </a:ext>
              </a:extLst>
            </p:cNvPr>
            <p:cNvSpPr/>
            <p:nvPr/>
          </p:nvSpPr>
          <p:spPr>
            <a:xfrm>
              <a:off x="745344" y="4297884"/>
              <a:ext cx="4681883" cy="1879264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70C0"/>
                  </a:solidFill>
                  <a:latin typeface="+mn-ea"/>
                </a:rPr>
                <a:t>3</a:t>
              </a:r>
              <a:endParaRPr lang="ko-KR" altLang="en-US" sz="2000">
                <a:solidFill>
                  <a:srgbClr val="0070C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870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9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8B314DDA-7773-4863-AD0F-643A6AFE6432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앙상블 학습 방법</a:t>
                </a: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621F581-C819-4924-8AFA-4ABA14DD9FD5}"/>
                </a:ext>
              </a:extLst>
            </p:cNvPr>
            <p:cNvSpPr/>
            <p:nvPr/>
          </p:nvSpPr>
          <p:spPr>
            <a:xfrm>
              <a:off x="282834" y="1205180"/>
              <a:ext cx="11626330" cy="5410224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(ensemble -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프랑스어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):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조화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통일</a:t>
              </a:r>
            </a:p>
            <a:p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머신러닝에서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여러 개의 모델을 학습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시켜 그 모델들의 예측 결과들을 이용해 </a:t>
              </a:r>
              <a:endPara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하나의 모델보다 더 나은 결과를 예측하는 방법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563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2455</TotalTime>
  <Words>1440</Words>
  <Application>Microsoft Office PowerPoint</Application>
  <PresentationFormat>와이드스크린</PresentationFormat>
  <Paragraphs>300</Paragraphs>
  <Slides>38</Slides>
  <Notes>1</Notes>
  <HiddenSlides>23</HiddenSlides>
  <MMClips>1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  <vt:variant>
        <vt:lpstr>재구성한 쇼</vt:lpstr>
      </vt:variant>
      <vt:variant>
        <vt:i4>21</vt:i4>
      </vt:variant>
    </vt:vector>
  </HeadingPairs>
  <TitlesOfParts>
    <vt:vector size="66" baseType="lpstr">
      <vt:lpstr>맑은 고딕</vt:lpstr>
      <vt:lpstr>Cambria Math</vt:lpstr>
      <vt:lpstr>Calibri Light</vt:lpstr>
      <vt:lpstr>나눔고딕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앙상블 설명1</vt:lpstr>
      <vt:lpstr>정밀도</vt:lpstr>
      <vt:lpstr>재현율</vt:lpstr>
      <vt:lpstr>F1 score</vt:lpstr>
      <vt:lpstr>n_estimators</vt:lpstr>
      <vt:lpstr>criterion</vt:lpstr>
      <vt:lpstr>max_depth</vt:lpstr>
      <vt:lpstr>min_samples_split</vt:lpstr>
      <vt:lpstr>min_samples_leaf</vt:lpstr>
      <vt:lpstr>min_weight_fraction_leaf</vt:lpstr>
      <vt:lpstr>max_features</vt:lpstr>
      <vt:lpstr>max_leaf_nodes</vt:lpstr>
      <vt:lpstr>min_impurity_decrease</vt:lpstr>
      <vt:lpstr>min_impurity_split</vt:lpstr>
      <vt:lpstr>bootstrap</vt:lpstr>
      <vt:lpstr>oob_scroe</vt:lpstr>
      <vt:lpstr>n_jobs</vt:lpstr>
      <vt:lpstr>random_state</vt:lpstr>
      <vt:lpstr>verbose</vt:lpstr>
      <vt:lpstr>warm_start</vt:lpstr>
      <vt:lpstr>class_weight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석준 이</cp:lastModifiedBy>
  <cp:revision>249</cp:revision>
  <dcterms:created xsi:type="dcterms:W3CDTF">2019-09-22T22:58:33Z</dcterms:created>
  <dcterms:modified xsi:type="dcterms:W3CDTF">2019-11-30T05:43:59Z</dcterms:modified>
</cp:coreProperties>
</file>

<file path=docProps/thumbnail.jpeg>
</file>